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6" r:id="rId3"/>
    <p:sldId id="323" r:id="rId4"/>
    <p:sldId id="322" r:id="rId5"/>
    <p:sldId id="316" r:id="rId6"/>
    <p:sldId id="317" r:id="rId7"/>
    <p:sldId id="324" r:id="rId8"/>
    <p:sldId id="325" r:id="rId9"/>
    <p:sldId id="327" r:id="rId10"/>
    <p:sldId id="326" r:id="rId11"/>
    <p:sldId id="328" r:id="rId12"/>
    <p:sldId id="329" r:id="rId13"/>
    <p:sldId id="321" r:id="rId14"/>
    <p:sldId id="336" r:id="rId15"/>
    <p:sldId id="337" r:id="rId16"/>
    <p:sldId id="340" r:id="rId17"/>
    <p:sldId id="330" r:id="rId18"/>
    <p:sldId id="314" r:id="rId19"/>
    <p:sldId id="341" r:id="rId20"/>
    <p:sldId id="338" r:id="rId21"/>
    <p:sldId id="344" r:id="rId22"/>
    <p:sldId id="342" r:id="rId23"/>
    <p:sldId id="343" r:id="rId24"/>
    <p:sldId id="345" r:id="rId25"/>
    <p:sldId id="333" r:id="rId26"/>
    <p:sldId id="334" r:id="rId27"/>
    <p:sldId id="267" r:id="rId28"/>
    <p:sldId id="259" r:id="rId29"/>
    <p:sldId id="286" r:id="rId3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64085" autoAdjust="0"/>
  </p:normalViewPr>
  <p:slideViewPr>
    <p:cSldViewPr snapToGrid="0">
      <p:cViewPr varScale="1">
        <p:scale>
          <a:sx n="73" d="100"/>
          <a:sy n="73" d="100"/>
        </p:scale>
        <p:origin x="630" y="54"/>
      </p:cViewPr>
      <p:guideLst/>
    </p:cSldViewPr>
  </p:slideViewPr>
  <p:outlineViewPr>
    <p:cViewPr>
      <p:scale>
        <a:sx n="33" d="100"/>
        <a:sy n="33" d="100"/>
      </p:scale>
      <p:origin x="0" y="-60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56"/>
    </p:cViewPr>
  </p:sorterViewPr>
  <p:notesViewPr>
    <p:cSldViewPr snapToGrid="0">
      <p:cViewPr varScale="1">
        <p:scale>
          <a:sx n="84" d="100"/>
          <a:sy n="84" d="100"/>
        </p:scale>
        <p:origin x="312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3D2C502-9CC7-482D-9E38-C13B4ED06CC7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95AF494-6074-43C6-AD63-8BC06AD3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43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F79218F-865E-4904-89CA-F668D894AA42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9C164E2-3285-4CF8-A7E9-B5B758C2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7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myself</a:t>
            </a:r>
          </a:p>
          <a:p>
            <a:r>
              <a:rPr lang="en-US" baseline="0" dirty="0" smtClean="0"/>
              <a:t>Welcome everyone, see if there are any veterans in the room.</a:t>
            </a:r>
          </a:p>
          <a:p>
            <a:r>
              <a:rPr lang="en-US" baseline="0" dirty="0" smtClean="0"/>
              <a:t>Ask everyone to be present for the next hour or so</a:t>
            </a:r>
          </a:p>
          <a:p>
            <a:r>
              <a:rPr lang="en-US" baseline="0" dirty="0" smtClean="0"/>
              <a:t>-Please place any outside thoughts on the shelf-you can pick them up on the way out.</a:t>
            </a:r>
          </a:p>
          <a:p>
            <a:r>
              <a:rPr lang="en-US" baseline="0" dirty="0" smtClean="0"/>
              <a:t>I am excited to be hear, Let me 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Get Physical</a:t>
            </a:r>
          </a:p>
          <a:p>
            <a:r>
              <a:rPr lang="en-US" dirty="0" smtClean="0"/>
              <a:t>Exercise</a:t>
            </a:r>
            <a:r>
              <a:rPr lang="en-US" baseline="0" dirty="0" smtClean="0"/>
              <a:t> 3 times a week </a:t>
            </a:r>
          </a:p>
          <a:p>
            <a:r>
              <a:rPr lang="en-US" baseline="0" dirty="0" smtClean="0"/>
              <a:t>Get out of your chair and walk around</a:t>
            </a:r>
          </a:p>
          <a:p>
            <a:r>
              <a:rPr lang="en-US" baseline="0" dirty="0" smtClean="0"/>
              <a:t>Stretch throughout the day</a:t>
            </a:r>
          </a:p>
          <a:p>
            <a:endParaRPr lang="en-US" dirty="0" smtClean="0"/>
          </a:p>
          <a:p>
            <a:r>
              <a:rPr lang="en-US" b="1" dirty="0" smtClean="0"/>
              <a:t>Nutritionally</a:t>
            </a:r>
            <a:r>
              <a:rPr lang="en-US" b="1" baseline="0" dirty="0" smtClean="0"/>
              <a:t> Sound</a:t>
            </a:r>
          </a:p>
          <a:p>
            <a:r>
              <a:rPr lang="en-US" baseline="0" dirty="0" smtClean="0"/>
              <a:t>Monitor your consumption</a:t>
            </a:r>
          </a:p>
          <a:p>
            <a:r>
              <a:rPr lang="en-US" baseline="0" dirty="0" smtClean="0"/>
              <a:t>Monitor your Alcohol and Caffeine Consumption</a:t>
            </a:r>
            <a:br>
              <a:rPr lang="en-US" baseline="0" dirty="0" smtClean="0"/>
            </a:br>
            <a:r>
              <a:rPr lang="en-US" baseline="0" dirty="0" smtClean="0"/>
              <a:t>Drink plenty of water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Benefits</a:t>
            </a:r>
          </a:p>
          <a:p>
            <a:r>
              <a:rPr lang="en-US" b="0" baseline="0" dirty="0" smtClean="0"/>
              <a:t>Increased confidence</a:t>
            </a:r>
          </a:p>
          <a:p>
            <a:r>
              <a:rPr lang="en-US" b="0" baseline="0" dirty="0" smtClean="0"/>
              <a:t>Increased Emotional stability- resilience</a:t>
            </a:r>
          </a:p>
          <a:p>
            <a:r>
              <a:rPr lang="en-US" b="0" baseline="0" dirty="0" smtClean="0"/>
              <a:t>Improves your appearance, you look healthier</a:t>
            </a:r>
          </a:p>
          <a:p>
            <a:r>
              <a:rPr lang="en-US" b="0" baseline="0" dirty="0" smtClean="0"/>
              <a:t>More command presence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aseline="0" dirty="0" smtClean="0"/>
              <a:t>Increased mental </a:t>
            </a:r>
            <a:r>
              <a:rPr lang="en-US" baseline="0" dirty="0" err="1" smtClean="0"/>
              <a:t>aglity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8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Get Physical</a:t>
            </a:r>
          </a:p>
          <a:p>
            <a:r>
              <a:rPr lang="en-US" dirty="0" smtClean="0"/>
              <a:t>Exercise</a:t>
            </a:r>
            <a:r>
              <a:rPr lang="en-US" baseline="0" dirty="0" smtClean="0"/>
              <a:t> 3 times a week </a:t>
            </a:r>
          </a:p>
          <a:p>
            <a:r>
              <a:rPr lang="en-US" baseline="0" dirty="0" smtClean="0"/>
              <a:t>Get out of your chair and walk around</a:t>
            </a:r>
          </a:p>
          <a:p>
            <a:r>
              <a:rPr lang="en-US" baseline="0" dirty="0" smtClean="0"/>
              <a:t>Stretch throughout the day</a:t>
            </a:r>
          </a:p>
          <a:p>
            <a:endParaRPr lang="en-US" dirty="0" smtClean="0"/>
          </a:p>
          <a:p>
            <a:r>
              <a:rPr lang="en-US" b="1" dirty="0" smtClean="0"/>
              <a:t>Nutritionally</a:t>
            </a:r>
            <a:r>
              <a:rPr lang="en-US" b="1" baseline="0" dirty="0" smtClean="0"/>
              <a:t> Sound</a:t>
            </a:r>
          </a:p>
          <a:p>
            <a:r>
              <a:rPr lang="en-US" baseline="0" dirty="0" smtClean="0"/>
              <a:t>Monitor your consumption</a:t>
            </a:r>
          </a:p>
          <a:p>
            <a:r>
              <a:rPr lang="en-US" baseline="0" dirty="0" smtClean="0"/>
              <a:t>Monitor your Alcohol and Caffeine Consumption</a:t>
            </a:r>
            <a:br>
              <a:rPr lang="en-US" baseline="0" dirty="0" smtClean="0"/>
            </a:br>
            <a:r>
              <a:rPr lang="en-US" baseline="0" dirty="0" smtClean="0"/>
              <a:t>Drink plenty of water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Benefits</a:t>
            </a:r>
          </a:p>
          <a:p>
            <a:r>
              <a:rPr lang="en-US" b="0" baseline="0" dirty="0" smtClean="0"/>
              <a:t>Increased confidence</a:t>
            </a:r>
          </a:p>
          <a:p>
            <a:r>
              <a:rPr lang="en-US" b="0" baseline="0" dirty="0" smtClean="0"/>
              <a:t>Increased Emotional stability- resilience</a:t>
            </a:r>
          </a:p>
          <a:p>
            <a:r>
              <a:rPr lang="en-US" b="0" baseline="0" dirty="0" smtClean="0"/>
              <a:t>Improves your appearance, you look healthier</a:t>
            </a:r>
          </a:p>
          <a:p>
            <a:r>
              <a:rPr lang="en-US" b="0" baseline="0" dirty="0" smtClean="0"/>
              <a:t>More command presence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aseline="0" dirty="0" smtClean="0"/>
              <a:t>Increased mental </a:t>
            </a:r>
            <a:r>
              <a:rPr lang="en-US" baseline="0" dirty="0" err="1" smtClean="0"/>
              <a:t>aglity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Self-actualization – includes morality, creativity, problem solving, etc.</a:t>
            </a:r>
          </a:p>
          <a:p>
            <a:r>
              <a:rPr lang="en-US" dirty="0"/>
              <a:t>Esteem – includes confidence, self-esteem, achievement, respect, etc.</a:t>
            </a:r>
          </a:p>
          <a:p>
            <a:r>
              <a:rPr lang="en-US" dirty="0"/>
              <a:t>Belongingness – includes love, friendship, intimacy, family, etc.</a:t>
            </a:r>
          </a:p>
          <a:p>
            <a:r>
              <a:rPr lang="en-US" dirty="0"/>
              <a:t>Safety – includes security of environment, employment, resources, health, property, etc.</a:t>
            </a:r>
          </a:p>
          <a:p>
            <a:r>
              <a:rPr lang="en-US" dirty="0"/>
              <a:t>Physiological – includes air, food, water, sex, sleep, other factors towards homeostasis,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6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Strategic Planning</a:t>
            </a:r>
          </a:p>
          <a:p>
            <a:r>
              <a:rPr lang="en-US" dirty="0" smtClean="0"/>
              <a:t>-Your</a:t>
            </a:r>
            <a:r>
              <a:rPr lang="en-US" baseline="0" dirty="0" smtClean="0"/>
              <a:t> strategic plan will be a much shorter horizon </a:t>
            </a:r>
          </a:p>
          <a:p>
            <a:r>
              <a:rPr lang="en-US" baseline="0" dirty="0" smtClean="0"/>
              <a:t>-Need to create one for your career as well as for your job search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Serenity Prayer</a:t>
            </a:r>
          </a:p>
          <a:p>
            <a:r>
              <a:rPr lang="en-US" baseline="0" dirty="0" smtClean="0"/>
              <a:t>Grant me</a:t>
            </a:r>
          </a:p>
          <a:p>
            <a:r>
              <a:rPr lang="en-US" baseline="0" dirty="0" smtClean="0"/>
              <a:t>The Serenity to accept the things I cannot change</a:t>
            </a:r>
          </a:p>
          <a:p>
            <a:r>
              <a:rPr lang="en-US" baseline="0" dirty="0" smtClean="0"/>
              <a:t>The Courage to change the things I can</a:t>
            </a:r>
          </a:p>
          <a:p>
            <a:r>
              <a:rPr lang="en-US" baseline="0" dirty="0" smtClean="0"/>
              <a:t>And the wisdom to know the difference</a:t>
            </a:r>
          </a:p>
          <a:p>
            <a:r>
              <a:rPr lang="en-US" baseline="0" dirty="0" smtClean="0"/>
              <a:t>In short Strategic Planning enables us to operationalize the Serenity Prayer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4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73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7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3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Describe, in great details,</a:t>
            </a:r>
            <a:r>
              <a:rPr lang="en-US" baseline="0" dirty="0" smtClean="0"/>
              <a:t> your ideal position</a:t>
            </a:r>
          </a:p>
          <a:p>
            <a:r>
              <a:rPr lang="en-US" baseline="0" dirty="0" smtClean="0"/>
              <a:t>Commute, how do I want to travel to work, cube or office</a:t>
            </a:r>
          </a:p>
          <a:p>
            <a:r>
              <a:rPr lang="en-US" dirty="0" smtClean="0"/>
              <a:t>Flexible</a:t>
            </a:r>
            <a:r>
              <a:rPr lang="en-US" baseline="0" dirty="0" smtClean="0"/>
              <a:t> work schedule, telework, schedule</a:t>
            </a:r>
          </a:p>
          <a:p>
            <a:r>
              <a:rPr lang="en-US" baseline="0" dirty="0" smtClean="0"/>
              <a:t>Type of work, individual contributor, collaborator</a:t>
            </a:r>
          </a:p>
          <a:p>
            <a:r>
              <a:rPr lang="en-US" baseline="0" dirty="0" smtClean="0"/>
              <a:t>Then sort out your answers into three buckets and prioritize within the buckets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Stories-Give my</a:t>
            </a:r>
            <a:r>
              <a:rPr lang="en-US" baseline="0" dirty="0" smtClean="0"/>
              <a:t> example</a:t>
            </a:r>
          </a:p>
          <a:p>
            <a:r>
              <a:rPr lang="en-US" baseline="0" dirty="0" smtClean="0"/>
              <a:t>  -Short paragraphs, Situation, Task, Achievement, Your results and contributions and most importantly HOW DID YOU FEEL</a:t>
            </a:r>
          </a:p>
          <a:p>
            <a:r>
              <a:rPr lang="en-US" baseline="0" dirty="0" smtClean="0"/>
              <a:t>-reflect-where are you most successful, where do you feel the most engaged, most enthusiastic</a:t>
            </a:r>
          </a:p>
          <a:p>
            <a:r>
              <a:rPr lang="en-US" baseline="0" dirty="0" smtClean="0"/>
              <a:t>-Values- define 3-5 principle values.  Email 10-15 people, family, friends, colleagues, Direct Reports and supervisors. Ask them to provide 3 words describing you. When you get them back, sort and categorize them.  You will now have great adjectives for describing you, you will see what values you demonstrate  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86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Identify your </a:t>
            </a:r>
          </a:p>
          <a:p>
            <a:pPr lvl="3"/>
            <a:r>
              <a:rPr lang="en-US" dirty="0"/>
              <a:t>What you are interested in and good at, AKA Strengths</a:t>
            </a:r>
          </a:p>
          <a:p>
            <a:pPr lvl="3"/>
            <a:r>
              <a:rPr lang="en-US" dirty="0"/>
              <a:t>What you are interested, but not good at; could improve with practice/education AKA Talents</a:t>
            </a:r>
          </a:p>
          <a:p>
            <a:pPr lvl="3"/>
            <a:r>
              <a:rPr lang="en-US" dirty="0"/>
              <a:t>What you are good at but do not like to do</a:t>
            </a:r>
          </a:p>
          <a:p>
            <a:pPr lvl="3"/>
            <a:r>
              <a:rPr lang="en-US" dirty="0"/>
              <a:t>What you are not good at and you do not want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8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am</a:t>
            </a:r>
            <a:r>
              <a:rPr lang="en-US" baseline="0" dirty="0" smtClean="0"/>
              <a:t> I looking for?</a:t>
            </a:r>
          </a:p>
          <a:p>
            <a:endParaRPr lang="en-US" baseline="0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73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1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60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0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9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57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needed</a:t>
            </a:r>
          </a:p>
          <a:p>
            <a:r>
              <a:rPr lang="en-US" dirty="0" smtClean="0"/>
              <a:t>-Your </a:t>
            </a:r>
            <a:r>
              <a:rPr lang="en-US" baseline="0" dirty="0" smtClean="0"/>
              <a:t>prioritized Goals/Objectives/Tasks from your Strategic Plan</a:t>
            </a:r>
          </a:p>
          <a:p>
            <a:r>
              <a:rPr lang="en-US" baseline="0" dirty="0" smtClean="0"/>
              <a:t>-A 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00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1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0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that sink in</a:t>
            </a:r>
            <a:r>
              <a:rPr lang="en-US" baseline="0" dirty="0" smtClean="0"/>
              <a:t> for a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8F281-B90E-44C4-9B15-D5D733B89E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Administration</a:t>
            </a:r>
          </a:p>
          <a:p>
            <a:r>
              <a:rPr lang="en-US" dirty="0" smtClean="0"/>
              <a:t>New</a:t>
            </a:r>
            <a:r>
              <a:rPr lang="en-US" baseline="0" dirty="0" smtClean="0"/>
              <a:t> Policies</a:t>
            </a:r>
          </a:p>
          <a:p>
            <a:r>
              <a:rPr lang="en-US" baseline="0" dirty="0" smtClean="0"/>
              <a:t>New Industries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can be defined</a:t>
            </a:r>
            <a:r>
              <a:rPr lang="en-US" baseline="0" dirty="0" smtClean="0"/>
              <a:t> in many ways.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 gap between what  you want to do, and what you think you can do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 reaction to challenging situations (A perceived threat)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-Lack of control, inability to handle your current situation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response to bodies way to rise to a challenge.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Stress Response:</a:t>
            </a:r>
          </a:p>
          <a:p>
            <a:r>
              <a:rPr lang="en-US" baseline="0" dirty="0" smtClean="0"/>
              <a:t>In the way back-flight or flight response-making us more alert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Releases harmonies into the body 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Adrenaline,</a:t>
            </a:r>
            <a:r>
              <a:rPr lang="en-US" baseline="0" dirty="0" smtClean="0"/>
              <a:t> (Flight or Fight Hormone) causes your heart rate to increase,  gives a surge of energy, and focuses your energy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Norepinephrine:</a:t>
            </a:r>
            <a:r>
              <a:rPr lang="en-US" baseline="0" dirty="0" smtClean="0"/>
              <a:t> Similar to Adrenaline, helps shift blood flow way from less crucial areas, such as your skin to more essential areas such as your muscles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Cortisol</a:t>
            </a:r>
            <a:r>
              <a:rPr lang="en-US" baseline="0" dirty="0" smtClean="0"/>
              <a:t> (Stress Hormone) maintains fluid balance and blood pressure, regulates some body functions which are not critical such as digestion, growth, reproductive drive, and immunity.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With elevated stress hormones comes physical issues-high blood pressure, obesity, etc.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Dopamine</a:t>
            </a:r>
            <a:r>
              <a:rPr lang="en-US" baseline="0" dirty="0" smtClean="0"/>
              <a:t>, long periods with high stress reduces the amount of dopamine your </a:t>
            </a:r>
            <a:r>
              <a:rPr lang="en-US" baseline="0" dirty="0" err="1" smtClean="0"/>
              <a:t>brian</a:t>
            </a:r>
            <a:r>
              <a:rPr lang="en-US" baseline="0" dirty="0" smtClean="0"/>
              <a:t> will produce, which means you will find less pleasure in the things that you find pleasurable.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can be defined</a:t>
            </a:r>
            <a:r>
              <a:rPr lang="en-US" baseline="0" dirty="0" smtClean="0"/>
              <a:t> in many ways.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 gap between what  you want to do, and what you think you can do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 reaction to challenging situations (A perceived threat)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-Lack of control, inability to handle your current situation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response to bodies way to rise to a challenge.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Stress Response:</a:t>
            </a:r>
          </a:p>
          <a:p>
            <a:r>
              <a:rPr lang="en-US" baseline="0" dirty="0" smtClean="0"/>
              <a:t>In the way back-flight or flight response-making us more alert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Releases harmonies into the body 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Adrenaline,</a:t>
            </a:r>
            <a:r>
              <a:rPr lang="en-US" baseline="0" dirty="0" smtClean="0"/>
              <a:t> (Flight or Fight Hormone) causes your heart rate to increase,  gives a surge of energy, and focuses your energy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Norepinephrine:</a:t>
            </a:r>
            <a:r>
              <a:rPr lang="en-US" baseline="0" dirty="0" smtClean="0"/>
              <a:t> Similar to Adrenaline, helps shift blood flow way from less crucial areas, such as your skin to more essential areas such as your muscles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Cortisol</a:t>
            </a:r>
            <a:r>
              <a:rPr lang="en-US" baseline="0" dirty="0" smtClean="0"/>
              <a:t> (Stress Hormone) maintains fluid balance and blood pressure, regulates some body functions which are not critical such as digestion, growth, reproductive drive, and immunity.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With elevated stress hormones comes physical issues-high blood pressure, obesity, etc.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Dopamine</a:t>
            </a:r>
            <a:r>
              <a:rPr lang="en-US" baseline="0" dirty="0" smtClean="0"/>
              <a:t>, long periods with high stress reduces the amount of dopamine your </a:t>
            </a:r>
            <a:r>
              <a:rPr lang="en-US" baseline="0" dirty="0" err="1" smtClean="0"/>
              <a:t>brian</a:t>
            </a:r>
            <a:r>
              <a:rPr lang="en-US" baseline="0" dirty="0" smtClean="0"/>
              <a:t> will produce, which means you will find less pleasure in the things that you find pleasurable.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21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can be defined</a:t>
            </a:r>
            <a:r>
              <a:rPr lang="en-US" baseline="0" dirty="0" smtClean="0"/>
              <a:t> in many ways.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 gap between what  you want to do, and what you think you can do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 reaction to challenging situations (A perceived threat)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-Lack of control, inability to handle your current situation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response to bodies way to rise to a challenge.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Stress Response:</a:t>
            </a:r>
          </a:p>
          <a:p>
            <a:r>
              <a:rPr lang="en-US" baseline="0" dirty="0" smtClean="0"/>
              <a:t>In the way back-flight or flight response-making us more alert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Releases harmonies into the body 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Adrenaline,</a:t>
            </a:r>
            <a:r>
              <a:rPr lang="en-US" baseline="0" dirty="0" smtClean="0"/>
              <a:t> (Flight or Fight Hormone) causes your heart rate to increase,  gives a surge of energy, and focuses your energy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Norepinephrine:</a:t>
            </a:r>
            <a:r>
              <a:rPr lang="en-US" baseline="0" dirty="0" smtClean="0"/>
              <a:t> Similar to Adrenaline, helps shift blood flow way from less crucial areas, such as your skin to more essential areas such as your muscles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Cortisol</a:t>
            </a:r>
            <a:r>
              <a:rPr lang="en-US" baseline="0" dirty="0" smtClean="0"/>
              <a:t> (Stress Hormone) maintains fluid balance and blood pressure, regulates some body functions which are not critical such as digestion, growth, reproductive drive, and immunity.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With elevated stress hormones comes physical issues-high blood pressure, obesity, etc.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Dopamine</a:t>
            </a:r>
            <a:r>
              <a:rPr lang="en-US" baseline="0" dirty="0" smtClean="0"/>
              <a:t>, long periods with high stress reduces the amount of dopamine your </a:t>
            </a:r>
            <a:r>
              <a:rPr lang="en-US" baseline="0" dirty="0" err="1" smtClean="0"/>
              <a:t>brian</a:t>
            </a:r>
            <a:r>
              <a:rPr lang="en-US" baseline="0" dirty="0" smtClean="0"/>
              <a:t> will produce, which means you will find less pleasure in the things that you find pleasurable.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164E2-3285-4CF8-A7E9-B5B758C258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DC6-0C0C-4938-B63F-ED0C72399792}" type="datetime1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PMI WDC 2014 PM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F27D-2F0C-4A89-9312-8F4677BA02B0}" type="datetime1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PMI WDC 2014 PM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05202E4-956F-47A8-8AFC-E5172FFAFA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6176962"/>
            <a:ext cx="1050350" cy="659751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93956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56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PMI WDC 2014 PM Symposium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00880" y="6356350"/>
            <a:ext cx="452919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05202E4-956F-47A8-8AFC-E5172FFAFA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32B9-88F0-4E56-A290-BB872C32FE56}" type="datetime1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PMI WDC 2014 PM Symposium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PMI WDC 2014 PM Symposium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PMI WDC 2014 PM Symposium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PMI WDC 2014 PM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PMI WDC 2014 PM Symposium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05202E4-956F-47A8-8AFC-E5172FFAFA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2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3E8E-00E5-4F6B-A383-43955F8B8F5E}" type="datetime1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PMI WDC 2014 PM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02E4-956F-47A8-8AFC-E5172FFAFA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>
            <a:off x="-1" y="6176963"/>
            <a:ext cx="12191999" cy="678348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-1" y="6176963"/>
            <a:ext cx="12192000" cy="693588"/>
          </a:xfrm>
          <a:prstGeom prst="rt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63000" y="638978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047168" y="6323818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900880" y="6356350"/>
            <a:ext cx="4529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4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witter.com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linkedin.com/company/28614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174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Navigating Uncertainty:</a:t>
            </a:r>
            <a:br>
              <a:rPr lang="en-US" dirty="0" smtClean="0"/>
            </a:br>
            <a:r>
              <a:rPr lang="en-US" dirty="0" smtClean="0"/>
              <a:t>Strategic Planning for your Job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117" y="3769343"/>
            <a:ext cx="6586653" cy="930507"/>
          </a:xfrm>
        </p:spPr>
        <p:txBody>
          <a:bodyPr/>
          <a:lstStyle/>
          <a:p>
            <a:r>
              <a:rPr lang="en-US" dirty="0" smtClean="0"/>
              <a:t>Monday Speaker</a:t>
            </a:r>
          </a:p>
          <a:p>
            <a:r>
              <a:rPr lang="en-US" dirty="0" smtClean="0"/>
              <a:t>Feb 6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</a:p>
        </p:txBody>
      </p:sp>
      <p:pic>
        <p:nvPicPr>
          <p:cNvPr id="6" name="Picture 2" descr="http://www.40plus-dc.org/resources/Pictures/40Plus%20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2" y="3472597"/>
            <a:ext cx="1762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549"/>
            <a:ext cx="4876800" cy="390144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583" y="280854"/>
            <a:ext cx="5826033" cy="45581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Take time to reflect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Clear your mind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Take care of yourselves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Be Physically active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Be Nutritionally sound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Take Control of your Career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Take Control of your schedule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43669"/>
            <a:ext cx="12191999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200" dirty="0">
                <a:solidFill>
                  <a:schemeClr val="bg1"/>
                </a:solidFill>
              </a:rPr>
              <a:t>Be </a:t>
            </a:r>
            <a:r>
              <a:rPr lang="en-US" sz="4400" b="1" spc="200" dirty="0" smtClean="0">
                <a:solidFill>
                  <a:schemeClr val="bg1"/>
                </a:solidFill>
              </a:rPr>
              <a:t>Intentional    Be Present</a:t>
            </a:r>
            <a:endParaRPr lang="en-US" sz="4400" b="1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552"/>
            <a:ext cx="4876800" cy="390144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43669"/>
            <a:ext cx="12191999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200" dirty="0">
                <a:solidFill>
                  <a:schemeClr val="bg1"/>
                </a:solidFill>
              </a:rPr>
              <a:t>Be </a:t>
            </a:r>
            <a:r>
              <a:rPr lang="en-US" sz="4400" b="1" spc="200" dirty="0" smtClean="0">
                <a:solidFill>
                  <a:schemeClr val="bg1"/>
                </a:solidFill>
              </a:rPr>
              <a:t>Intentional    Be Present</a:t>
            </a:r>
            <a:endParaRPr lang="en-US" sz="4400" b="1" spc="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9913" y="485539"/>
            <a:ext cx="6019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Benefits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Increased </a:t>
            </a:r>
            <a:r>
              <a:rPr lang="en-US" sz="2800" b="1" dirty="0"/>
              <a:t>confidence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Increased </a:t>
            </a:r>
            <a:r>
              <a:rPr lang="en-US" sz="2800" b="1" dirty="0" smtClean="0"/>
              <a:t>resilience &amp; Emotional Stability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Improves your appearance, you look healthier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More command presence</a:t>
            </a:r>
          </a:p>
        </p:txBody>
      </p:sp>
    </p:spTree>
    <p:extLst>
      <p:ext uri="{BB962C8B-B14F-4D97-AF65-F5344CB8AC3E}">
        <p14:creationId xmlns:p14="http://schemas.microsoft.com/office/powerpoint/2010/main" val="2920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vs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http://ichef-1.bbci.co.uk/news/624/media/images/69571000/gif/_69571892_triangles_4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57" y="1381487"/>
            <a:ext cx="6222286" cy="42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Career Position</a:t>
            </a:r>
          </a:p>
          <a:p>
            <a:pPr lvl="1"/>
            <a:r>
              <a:rPr lang="en-US" dirty="0" smtClean="0"/>
              <a:t>You are not “working’</a:t>
            </a:r>
          </a:p>
          <a:p>
            <a:pPr lvl="1"/>
            <a:r>
              <a:rPr lang="en-US" dirty="0" smtClean="0"/>
              <a:t>You are challenged</a:t>
            </a:r>
          </a:p>
          <a:p>
            <a:pPr lvl="1"/>
            <a:r>
              <a:rPr lang="en-US" dirty="0" smtClean="0"/>
              <a:t>Not enough time in the day</a:t>
            </a:r>
          </a:p>
          <a:p>
            <a:pPr lvl="1"/>
            <a:endParaRPr lang="en-US" dirty="0"/>
          </a:p>
          <a:p>
            <a:r>
              <a:rPr lang="en-US" dirty="0" smtClean="0"/>
              <a:t>JOB</a:t>
            </a:r>
          </a:p>
          <a:p>
            <a:pPr lvl="1"/>
            <a:r>
              <a:rPr lang="en-US" dirty="0" smtClean="0"/>
              <a:t>It pays the bills</a:t>
            </a:r>
          </a:p>
          <a:p>
            <a:pPr lvl="1"/>
            <a:r>
              <a:rPr lang="en-US" dirty="0" smtClean="0"/>
              <a:t>Watch the clock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4558938" y="4180115"/>
            <a:ext cx="1110342" cy="122790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6200504" y="1825625"/>
            <a:ext cx="722810" cy="17013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120" y="793659"/>
            <a:ext cx="4413069" cy="435133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Tactical Planning: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A short term planning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 year of less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Specific short term actions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Implements Strategic Planning action plans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793658"/>
            <a:ext cx="4783183" cy="53066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100" dirty="0" smtClean="0"/>
              <a:t>Strategic Planning: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000" dirty="0" smtClean="0"/>
              <a:t>A Road map to an organization’s Future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Generally a 3-5 year horizon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Sets Organizational Direction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Defines Strategies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Sets priorities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Defines resources and Control measures</a:t>
            </a:r>
            <a:r>
              <a:rPr lang="en-US" sz="3300" dirty="0" smtClean="0"/>
              <a:t>	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2940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48051" y="1407818"/>
            <a:ext cx="3095897" cy="15930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Gathering Information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1251857" y="4360681"/>
            <a:ext cx="2708366" cy="136942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Formulating Ideas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262257" y="4311061"/>
            <a:ext cx="3091543" cy="157189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Formulating Action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26080" y="2769326"/>
            <a:ext cx="1621971" cy="1371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029303" y="2559550"/>
            <a:ext cx="1310640" cy="1176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24401" y="5045392"/>
            <a:ext cx="219891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330665" y="469079"/>
            <a:ext cx="10647979" cy="5254431"/>
            <a:chOff x="938605" y="1447291"/>
            <a:chExt cx="9043595" cy="4354597"/>
          </a:xfrm>
        </p:grpSpPr>
        <p:grpSp>
          <p:nvGrpSpPr>
            <p:cNvPr id="12" name="Group 11"/>
            <p:cNvGrpSpPr/>
            <p:nvPr/>
          </p:nvGrpSpPr>
          <p:grpSpPr>
            <a:xfrm>
              <a:off x="938605" y="2808514"/>
              <a:ext cx="2588368" cy="2993374"/>
              <a:chOff x="1280159" y="1690688"/>
              <a:chExt cx="3657601" cy="3545341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1280160" y="1690688"/>
                <a:ext cx="3657600" cy="28682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Your Strategic Plan</a:t>
                </a:r>
                <a:endParaRPr lang="en-US" dirty="0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1280159" y="4626429"/>
                <a:ext cx="838635" cy="609600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2560753" y="4558937"/>
                <a:ext cx="988423" cy="677092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3918857" y="4626429"/>
                <a:ext cx="804672" cy="609600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38605" y="1447291"/>
              <a:ext cx="3474720" cy="382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Vision-AKA Ideal Position</a:t>
              </a:r>
              <a:endParaRPr lang="en-US" sz="2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2249610" y="1913028"/>
              <a:ext cx="1" cy="801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801239" y="2630587"/>
              <a:ext cx="3210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Purpose/Mission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50795" y="3153806"/>
              <a:ext cx="3210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Values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2573" y="4537973"/>
              <a:ext cx="3210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Objectives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40036" y="3886089"/>
              <a:ext cx="3210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Goals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72066" y="5241854"/>
              <a:ext cx="3210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Initiatives</a:t>
              </a:r>
              <a:endParaRPr lang="en-US" sz="28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879669" y="5544541"/>
              <a:ext cx="2690948" cy="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991395" y="3526689"/>
              <a:ext cx="2011679" cy="14598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375369" y="4098567"/>
              <a:ext cx="2306974" cy="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580888" y="4863329"/>
              <a:ext cx="2690948" cy="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2805928" y="2885458"/>
              <a:ext cx="1713821" cy="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2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83726" y="1188720"/>
            <a:ext cx="5159829" cy="34747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Gathering Information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12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40" y="1815737"/>
            <a:ext cx="3433353" cy="28243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my ideal Position?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am I searching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15388" y="248195"/>
            <a:ext cx="3642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Vision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06" y="0"/>
            <a:ext cx="8020593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5933" y="1744144"/>
            <a:ext cx="4988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What make you feel the most successful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What differentiates you from others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422756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What is your </a:t>
            </a:r>
            <a:r>
              <a:rPr lang="en-US" sz="4400" dirty="0" smtClean="0"/>
              <a:t>Purpose and Values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0286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94961" y="653142"/>
            <a:ext cx="6688182" cy="4349932"/>
            <a:chOff x="404949" y="509451"/>
            <a:chExt cx="8040122" cy="5505260"/>
          </a:xfrm>
        </p:grpSpPr>
        <p:grpSp>
          <p:nvGrpSpPr>
            <p:cNvPr id="19" name="Group 18"/>
            <p:cNvGrpSpPr/>
            <p:nvPr/>
          </p:nvGrpSpPr>
          <p:grpSpPr>
            <a:xfrm>
              <a:off x="1528353" y="509451"/>
              <a:ext cx="6635933" cy="4415243"/>
              <a:chOff x="1528353" y="-287384"/>
              <a:chExt cx="7368021" cy="555209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8353" y="-248196"/>
                <a:ext cx="3670899" cy="27168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Strengths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212081" y="-248197"/>
                <a:ext cx="3605348" cy="27168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159828" y="2481939"/>
                <a:ext cx="3657601" cy="274320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Weakness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28354" y="2481941"/>
                <a:ext cx="3644676" cy="278276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>
                <a:off x="5210977" y="-287384"/>
                <a:ext cx="1105" cy="553915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8354" y="2481941"/>
                <a:ext cx="736802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404949" y="509451"/>
              <a:ext cx="738664" cy="499001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3600" dirty="0" smtClean="0"/>
                <a:t>Good at</a:t>
              </a:r>
              <a:endParaRPr lang="en-US" sz="36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1143613" y="718458"/>
              <a:ext cx="0" cy="38666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77050" y="5368380"/>
              <a:ext cx="7368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Like to do</a:t>
              </a:r>
              <a:endParaRPr lang="en-US" sz="36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1881051" y="5157746"/>
              <a:ext cx="5656219" cy="89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75543" y="470112"/>
            <a:ext cx="50194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my</a:t>
            </a:r>
          </a:p>
          <a:p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Skills I am good at AKA Strengths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Skills I am not good at AKA Weaknesses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Likes and Dislikes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381897"/>
            <a:ext cx="1208314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Do not forget the skills you use while doing the things you do without pay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Neal Henderson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6" t="38021" r="19213" b="30766"/>
          <a:stretch/>
        </p:blipFill>
        <p:spPr>
          <a:xfrm>
            <a:off x="8453844" y="615005"/>
            <a:ext cx="3374572" cy="5002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576366"/>
            <a:ext cx="71410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Joined the US Marine Corps-May 1979</a:t>
            </a:r>
          </a:p>
          <a:p>
            <a:endParaRPr lang="en-US" sz="800" dirty="0" smtClean="0"/>
          </a:p>
          <a:p>
            <a:r>
              <a:rPr lang="en-US" sz="2400" dirty="0" smtClean="0"/>
              <a:t>Discharged from the Marine Corps Nov 1985 with an RE-3P</a:t>
            </a:r>
          </a:p>
          <a:p>
            <a:endParaRPr lang="en-US" sz="800" dirty="0" smtClean="0"/>
          </a:p>
          <a:p>
            <a:r>
              <a:rPr lang="en-US" sz="2400" dirty="0" smtClean="0"/>
              <a:t>Enlisted in the Navy Reserves Aug 1986</a:t>
            </a:r>
          </a:p>
          <a:p>
            <a:endParaRPr lang="en-US" sz="800" dirty="0" smtClean="0"/>
          </a:p>
          <a:p>
            <a:r>
              <a:rPr lang="en-US" sz="2400" dirty="0" smtClean="0"/>
              <a:t>Retired from the Nay March 2008</a:t>
            </a:r>
          </a:p>
          <a:p>
            <a:endParaRPr lang="en-US" sz="800" dirty="0" smtClean="0"/>
          </a:p>
          <a:p>
            <a:r>
              <a:rPr lang="en-US" sz="2400" dirty="0" smtClean="0"/>
              <a:t>Graduated UMUC 2010:  BS in Human Resources </a:t>
            </a:r>
          </a:p>
          <a:p>
            <a:endParaRPr lang="en-US" sz="800" dirty="0" smtClean="0"/>
          </a:p>
          <a:p>
            <a:r>
              <a:rPr lang="en-US" sz="2400" dirty="0" smtClean="0"/>
              <a:t>Graduated George Mason 2012: MS ODKM</a:t>
            </a:r>
          </a:p>
          <a:p>
            <a:endParaRPr lang="en-US" sz="800" dirty="0" smtClean="0"/>
          </a:p>
          <a:p>
            <a:r>
              <a:rPr lang="en-US" sz="2400" dirty="0" smtClean="0"/>
              <a:t>Front Row Performance Coaching 2013</a:t>
            </a:r>
          </a:p>
          <a:p>
            <a:endParaRPr lang="en-US" sz="800" dirty="0" smtClean="0"/>
          </a:p>
          <a:p>
            <a:r>
              <a:rPr lang="en-US" sz="2400" dirty="0" smtClean="0"/>
              <a:t>ICI Services 2015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0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0" y="546462"/>
            <a:ext cx="5036385" cy="5480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0343" y="1624612"/>
            <a:ext cx="50030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my</a:t>
            </a:r>
          </a:p>
          <a:p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Opportunities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Threats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30583" y="1617481"/>
            <a:ext cx="5684520" cy="299370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Formulating Ideas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06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 A desired result or possible outcome</a:t>
            </a:r>
          </a:p>
          <a:p>
            <a:pPr lvl="1"/>
            <a:r>
              <a:rPr lang="en-US" dirty="0" smtClean="0"/>
              <a:t>Are broad and general intentions</a:t>
            </a:r>
          </a:p>
          <a:p>
            <a:pPr lvl="1"/>
            <a:r>
              <a:rPr lang="en-US" dirty="0" smtClean="0"/>
              <a:t>Tend to be intangible or abstract</a:t>
            </a:r>
          </a:p>
          <a:p>
            <a:endParaRPr lang="en-US" dirty="0" smtClean="0"/>
          </a:p>
          <a:p>
            <a:r>
              <a:rPr lang="en-US" dirty="0" smtClean="0"/>
              <a:t>Objectives: </a:t>
            </a:r>
          </a:p>
          <a:p>
            <a:pPr lvl="1"/>
            <a:r>
              <a:rPr lang="en-US" dirty="0" smtClean="0"/>
              <a:t>Are specific and narrow</a:t>
            </a:r>
          </a:p>
          <a:p>
            <a:pPr lvl="1"/>
            <a:r>
              <a:rPr lang="en-US" dirty="0" smtClean="0"/>
              <a:t>Precise and measureable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Develop an understanding for cybersecurity careers by May 2017</a:t>
            </a:r>
          </a:p>
          <a:p>
            <a:pPr lvl="1"/>
            <a:r>
              <a:rPr lang="en-US" dirty="0" smtClean="0"/>
              <a:t>Identify the certification requirements for the Program Management Professional (PMP) </a:t>
            </a:r>
            <a:r>
              <a:rPr lang="en-US" dirty="0" smtClean="0"/>
              <a:t>credential By June 2017</a:t>
            </a:r>
            <a:endParaRPr lang="en-US" dirty="0" smtClean="0"/>
          </a:p>
          <a:p>
            <a:pPr lvl="1"/>
            <a:r>
              <a:rPr lang="en-US" dirty="0" smtClean="0"/>
              <a:t>Identify high potential networking </a:t>
            </a:r>
            <a:r>
              <a:rPr lang="en-US" dirty="0" smtClean="0"/>
              <a:t>opportunities by April 2017</a:t>
            </a:r>
            <a:endParaRPr lang="en-US" dirty="0" smtClean="0"/>
          </a:p>
          <a:p>
            <a:r>
              <a:rPr lang="en-US" dirty="0" smtClean="0"/>
              <a:t>Objectives: </a:t>
            </a:r>
          </a:p>
          <a:p>
            <a:pPr lvl="1"/>
            <a:r>
              <a:rPr lang="en-US" dirty="0" smtClean="0"/>
              <a:t>Find 5 Cybersecurity job descriptions by April 2017</a:t>
            </a:r>
          </a:p>
          <a:p>
            <a:pPr lvl="1"/>
            <a:r>
              <a:rPr lang="en-US" dirty="0" smtClean="0"/>
              <a:t>Conduct 5 informational interviews with Cybersecurity professionals by April 2017</a:t>
            </a:r>
          </a:p>
          <a:p>
            <a:pPr lvl="1"/>
            <a:r>
              <a:rPr lang="en-US" dirty="0" smtClean="0"/>
              <a:t>Conduct a gap analysis on my credentials, then create a plan to obtain the necessary education to earn my PMP by May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5006" y="1489166"/>
            <a:ext cx="7147560" cy="268918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Formulating Action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84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 your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Prioritize your Goals and Objectives </a:t>
            </a:r>
          </a:p>
          <a:p>
            <a:r>
              <a:rPr lang="en-US" dirty="0" smtClean="0"/>
              <a:t>Identify the resources needed </a:t>
            </a:r>
          </a:p>
          <a:p>
            <a:r>
              <a:rPr lang="en-US" dirty="0" smtClean="0"/>
              <a:t>Define the tasks required to achieve your Objectives</a:t>
            </a:r>
          </a:p>
          <a:p>
            <a:r>
              <a:rPr lang="en-US" dirty="0" smtClean="0"/>
              <a:t>Define the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Tactical Planning </a:t>
            </a:r>
            <a:br>
              <a:rPr lang="en-US" dirty="0" smtClean="0"/>
            </a:br>
            <a:r>
              <a:rPr lang="en-US" dirty="0" smtClean="0"/>
              <a:t>AKA Plan your work; Work your Plan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71" y="1922178"/>
            <a:ext cx="4944146" cy="32899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063931"/>
            <a:ext cx="4974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Year in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Quarter in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Week in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 smtClean="0"/>
              <a:t>Day in Site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31379"/>
            <a:ext cx="722376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Learn to say NO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10" y="484097"/>
            <a:ext cx="5598264" cy="48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634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Front Row Performance Coaching</a:t>
            </a:r>
            <a:endParaRPr lang="en-US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sz="half" idx="1"/>
          </p:nvPr>
        </p:nvSpPr>
        <p:spPr>
          <a:xfrm>
            <a:off x="1813810" y="1597600"/>
            <a:ext cx="4505793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Neal Henderson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Front Row 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Performance Coaching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Annandale, VA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Neal@frontrowresults.com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" y="1630266"/>
            <a:ext cx="1347618" cy="2021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6246" y="4862450"/>
            <a:ext cx="7105640" cy="53529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www.FrontRowResults.com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423" y="3850942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Connect with Us 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 descr="098780-blue-white-pearl-icon-social-media-logos-linkedin-logo-square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147" y="3850942"/>
            <a:ext cx="1188720" cy="1188720"/>
          </a:xfrm>
          <a:prstGeom prst="rect">
            <a:avLst/>
          </a:prstGeom>
        </p:spPr>
      </p:pic>
      <p:pic>
        <p:nvPicPr>
          <p:cNvPr id="14" name="Picture 13" descr="098830-blue-white-pearl-icon-social-media-logos-twitter-logo-square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147" y="4661915"/>
            <a:ext cx="1188720" cy="11887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4901064" y="2880137"/>
            <a:ext cx="237238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38240" y="570920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(240) 606-5764 or email info@frontrowresults.com</a:t>
            </a:r>
            <a:endParaRPr lang="en-US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0608" y="1599604"/>
            <a:ext cx="44920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30+ yrs in OD, Org. Change Management &amp; Performance Improvement as a consultant, trainer and coach</a:t>
            </a:r>
          </a:p>
          <a:p>
            <a:pPr marL="107950" indent="-107950"/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Extensive experience using a data-driven approach to create high performance, engagement and workplace excellence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107950" indent="-107950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A Service-disabled Veteran Owned Small Business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0054" y="42873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Lucida Sans" panose="020B0602030504020204" pitchFamily="34" charset="0"/>
              </a:rPr>
              <a:t>www.linkedin.com/in/njhenderson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>
                <a:solidFill>
                  <a:schemeClr val="bg2"/>
                </a:solidFill>
                <a:latin typeface="Lucida Sans" panose="020B0602030504020204" pitchFamily="34" charset="0"/>
              </a:rPr>
              <a:t>FrontRowResults</a:t>
            </a:r>
            <a:endParaRPr lang="en-US" dirty="0">
              <a:solidFill>
                <a:schemeClr val="bg2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PMI WDC 2014 PM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54" y="269838"/>
            <a:ext cx="4641028" cy="464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PMI WDC 2014 PM Symposium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9867" y="1303867"/>
            <a:ext cx="103039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Since I have been in High School…</a:t>
            </a:r>
          </a:p>
          <a:p>
            <a:endParaRPr lang="en-US" sz="3200" dirty="0"/>
          </a:p>
          <a:p>
            <a:r>
              <a:rPr lang="en-US" sz="3200" dirty="0" smtClean="0"/>
              <a:t>With the exception of joining the Marine Corps in 1979, </a:t>
            </a:r>
          </a:p>
          <a:p>
            <a:endParaRPr lang="en-US" sz="3200" dirty="0"/>
          </a:p>
          <a:p>
            <a:r>
              <a:rPr lang="en-US" sz="3200" dirty="0" smtClean="0"/>
              <a:t>My network has always referred into my next position, I have not been successful applying to a “cold” job announcement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13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35" y="17405"/>
            <a:ext cx="9571465" cy="61388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616D-215B-4F68-9E83-141FE6FFD8C8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11" y="0"/>
            <a:ext cx="2074127" cy="6156290"/>
          </a:xfrm>
        </p:spPr>
        <p:txBody>
          <a:bodyPr vert="horz">
            <a:normAutofit/>
          </a:bodyPr>
          <a:lstStyle/>
          <a:p>
            <a:pPr algn="ctr"/>
            <a:r>
              <a:rPr lang="en-US" sz="3200" dirty="0" smtClean="0"/>
              <a:t>Today’s</a:t>
            </a:r>
            <a:br>
              <a:rPr lang="en-US" sz="3200" dirty="0" smtClean="0"/>
            </a:br>
            <a:r>
              <a:rPr lang="en-US" sz="3200" dirty="0" smtClean="0"/>
              <a:t>Objectives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00078" y="115398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Apply Strategic Planning to your Job Search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367773"/>
            <a:ext cx="510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What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is the difference between a Career Position and a JOB.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What is Strategic and Tactic Planning and What are the differences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How to apply Strategic and Tactical planning to my job search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210" y="429542"/>
            <a:ext cx="1210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Let’s get to know each other a bit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6200" y="2171474"/>
            <a:ext cx="4114800" cy="2152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Please introduce yourself </a:t>
            </a:r>
          </a:p>
          <a:p>
            <a:pPr marL="457200" lvl="1" indent="0">
              <a:buNone/>
            </a:pPr>
            <a:r>
              <a:rPr lang="en-US" dirty="0" smtClean="0"/>
              <a:t>Name</a:t>
            </a:r>
          </a:p>
          <a:p>
            <a:pPr marL="457200" lvl="1" indent="0">
              <a:buNone/>
            </a:pPr>
            <a:r>
              <a:rPr lang="en-US" dirty="0" smtClean="0"/>
              <a:t>Career Field</a:t>
            </a:r>
          </a:p>
          <a:p>
            <a:pPr marL="457200" lvl="1" indent="0">
              <a:buNone/>
            </a:pPr>
            <a:r>
              <a:rPr lang="en-US" dirty="0" smtClean="0"/>
              <a:t>What do you do when nobody is paying you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599" y="2171474"/>
            <a:ext cx="3228976" cy="2152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58" r="43742" b="17083"/>
          <a:stretch/>
        </p:blipFill>
        <p:spPr>
          <a:xfrm>
            <a:off x="505255" y="2171474"/>
            <a:ext cx="2367108" cy="24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52665"/>
            <a:ext cx="9320212" cy="6105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" y="128588"/>
            <a:ext cx="677108" cy="52149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 smtClean="0"/>
              <a:t>Any Uncertainty out there?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74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0806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Is there a </a:t>
            </a:r>
            <a:r>
              <a:rPr lang="en-US" b="1" dirty="0"/>
              <a:t>gap between what  you want to do, and what you think you can do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Are you reaction to </a:t>
            </a:r>
            <a:r>
              <a:rPr lang="en-US" b="1" dirty="0"/>
              <a:t>challenging situations (A perceived threat)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Any feelings of lack </a:t>
            </a:r>
            <a:r>
              <a:rPr lang="en-US" b="1" dirty="0"/>
              <a:t>of control, inability to handle your current situation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200" y="474133"/>
            <a:ext cx="11108267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Any Stress?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1846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7533" y="2005012"/>
            <a:ext cx="425679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Too much stress</a:t>
            </a:r>
          </a:p>
          <a:p>
            <a:r>
              <a:rPr lang="en-US" b="1" dirty="0" smtClean="0"/>
              <a:t>Tunnel Vision</a:t>
            </a:r>
          </a:p>
          <a:p>
            <a:r>
              <a:rPr lang="en-US" b="1" dirty="0" smtClean="0"/>
              <a:t>Reduced confidence</a:t>
            </a:r>
          </a:p>
          <a:p>
            <a:r>
              <a:rPr lang="en-US" b="1" dirty="0" smtClean="0"/>
              <a:t>Reduced risk taking</a:t>
            </a:r>
          </a:p>
          <a:p>
            <a:r>
              <a:rPr lang="en-US" b="1" dirty="0" smtClean="0"/>
              <a:t>Health </a:t>
            </a:r>
            <a:r>
              <a:rPr lang="en-US" b="1" dirty="0"/>
              <a:t> </a:t>
            </a:r>
            <a:r>
              <a:rPr lang="en-US" b="1" dirty="0" smtClean="0"/>
              <a:t>Challenges</a:t>
            </a:r>
          </a:p>
          <a:p>
            <a:r>
              <a:rPr lang="en-US" b="1" dirty="0" smtClean="0"/>
              <a:t>Mental Health Challenges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200" y="474133"/>
            <a:ext cx="11108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The Impact of Stress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02E4-956F-47A8-8AFC-E5172FFAFA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7533" y="2005012"/>
            <a:ext cx="425679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Too much stress</a:t>
            </a:r>
          </a:p>
          <a:p>
            <a:r>
              <a:rPr lang="en-US" b="1" dirty="0" smtClean="0"/>
              <a:t>Tunnel Vision</a:t>
            </a:r>
          </a:p>
          <a:p>
            <a:r>
              <a:rPr lang="en-US" b="1" dirty="0" smtClean="0"/>
              <a:t>Reduced confidence</a:t>
            </a:r>
          </a:p>
          <a:p>
            <a:r>
              <a:rPr lang="en-US" b="1" dirty="0" smtClean="0"/>
              <a:t>Reduced risk taking</a:t>
            </a:r>
          </a:p>
          <a:p>
            <a:r>
              <a:rPr lang="en-US" b="1" dirty="0" smtClean="0"/>
              <a:t>Health </a:t>
            </a:r>
            <a:r>
              <a:rPr lang="en-US" b="1" dirty="0"/>
              <a:t> </a:t>
            </a:r>
            <a:r>
              <a:rPr lang="en-US" b="1" dirty="0" smtClean="0"/>
              <a:t>Challenges</a:t>
            </a:r>
          </a:p>
          <a:p>
            <a:r>
              <a:rPr lang="en-US" b="1" dirty="0" smtClean="0"/>
              <a:t>Mental Health Challenges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200" y="474133"/>
            <a:ext cx="11108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The Impact of Stress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06253" y="2005012"/>
            <a:ext cx="42567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A Positive level of Stress</a:t>
            </a:r>
          </a:p>
          <a:p>
            <a:r>
              <a:rPr lang="en-US" b="1" dirty="0" smtClean="0"/>
              <a:t>Enjoyment</a:t>
            </a:r>
          </a:p>
          <a:p>
            <a:r>
              <a:rPr lang="en-US" b="1" dirty="0" smtClean="0"/>
              <a:t>Innovation</a:t>
            </a:r>
          </a:p>
          <a:p>
            <a:r>
              <a:rPr lang="en-US" b="1" dirty="0" smtClean="0"/>
              <a:t>Achievements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1904</Words>
  <Application>Microsoft Office PowerPoint</Application>
  <PresentationFormat>Widescreen</PresentationFormat>
  <Paragraphs>394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Lucida Sans</vt:lpstr>
      <vt:lpstr>Wingdings</vt:lpstr>
      <vt:lpstr>Office Theme</vt:lpstr>
      <vt:lpstr>Navigating Uncertainty: Strategic Planning for your Job Search</vt:lpstr>
      <vt:lpstr>The Neal Henderson Story</vt:lpstr>
      <vt:lpstr>PowerPoint Presentation</vt:lpstr>
      <vt:lpstr>Today’s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 vs JOB</vt:lpstr>
      <vt:lpstr>PowerPoint Presentation</vt:lpstr>
      <vt:lpstr>Strategic Planning Process</vt:lpstr>
      <vt:lpstr>PowerPoint Presentation</vt:lpstr>
      <vt:lpstr>PowerPoint Presentation</vt:lpstr>
      <vt:lpstr>What is my ideal Position?  What am I searching for?</vt:lpstr>
      <vt:lpstr>PowerPoint Presentation</vt:lpstr>
      <vt:lpstr>PowerPoint Presentation</vt:lpstr>
      <vt:lpstr>PowerPoint Presentation</vt:lpstr>
      <vt:lpstr>PowerPoint Presentation</vt:lpstr>
      <vt:lpstr>Goals and Objectives</vt:lpstr>
      <vt:lpstr>Goals and Objectives</vt:lpstr>
      <vt:lpstr>PowerPoint Presentation</vt:lpstr>
      <vt:lpstr>Finalize your Strategic Plan</vt:lpstr>
      <vt:lpstr>Tactical Planning  AKA Plan your work; Work your Plan</vt:lpstr>
      <vt:lpstr>PowerPoint Presentation</vt:lpstr>
      <vt:lpstr>Front Row Performance Coaching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Henderson</dc:creator>
  <cp:lastModifiedBy>Neal Henderson</cp:lastModifiedBy>
  <cp:revision>173</cp:revision>
  <cp:lastPrinted>2017-02-06T02:03:43Z</cp:lastPrinted>
  <dcterms:created xsi:type="dcterms:W3CDTF">2014-09-14T14:17:21Z</dcterms:created>
  <dcterms:modified xsi:type="dcterms:W3CDTF">2017-02-06T02:39:29Z</dcterms:modified>
</cp:coreProperties>
</file>